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Roboto Medium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36833f4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36833f44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c2cffe642_0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c2cffe642_0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c2cffe642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c2cffe642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c2cffe642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c2cffe642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c2cffe642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c2cffe642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566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36833f61b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36833f61b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c2cffe642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c2cffe642_0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36833f61b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36833f61b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c2cffe642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c2cffe642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36833f61b_0_1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36833f61b_0_1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c2cffe642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c2cffe642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c2cffe642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c2cffe642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c2cffe642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c2cffe642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c2cffe642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c2cffe642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c2cffe642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c2cffe642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c2cffe642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c2cffe642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c2cffe642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c2cffe642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36833f61b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36833f61b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36833f6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36833f6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36833f61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36833f61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36833f6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36833f6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36833f6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36833f6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18.m4a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.png"/><Relationship Id="rId4" Type="http://schemas.openxmlformats.org/officeDocument/2006/relationships/audio" Target="../media/media18.m4a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github.com/unnikrishnannambiar/BTP_II_Unnikrishnan_Nambiar/blob/master/BRICS_Implementation.ipynb" TargetMode="Externa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Portfolio Construction Using Non-Gaussian VaR Estimation and GSEV Approach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Bachelor Thesis Project II 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32313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Vinod Gupta School of Management, 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Indian Institute of Technology, Kharagpur</a:t>
            </a:r>
            <a:endParaRPr sz="1500" b="1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097" y="2732250"/>
            <a:ext cx="461000" cy="4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397425" y="3805950"/>
            <a:ext cx="3024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Under The Guidance of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Dr Sujoy Bhattacharya,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Vinod Gupta School of Management, 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IIT Kharagpur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513850" y="3805950"/>
            <a:ext cx="23742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Presented By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Unnikrishnan Nambiar K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17NA3FP14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Dept. of Ocean Engg. and Naval Arch.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IIT Kharagpur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3522F0-39AD-4B2F-9998-2FD3279CC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2739" y="4213229"/>
            <a:ext cx="278521" cy="278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Research Objective</a:t>
            </a:r>
            <a:endParaRPr sz="2200"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2"/>
          <p:cNvGrpSpPr/>
          <p:nvPr/>
        </p:nvGrpSpPr>
        <p:grpSpPr>
          <a:xfrm>
            <a:off x="4230566" y="1853846"/>
            <a:ext cx="2923124" cy="2890889"/>
            <a:chOff x="4192863" y="1002150"/>
            <a:chExt cx="3679200" cy="3139200"/>
          </a:xfrm>
        </p:grpSpPr>
        <p:sp>
          <p:nvSpPr>
            <p:cNvPr id="168" name="Google Shape;168;p22"/>
            <p:cNvSpPr/>
            <p:nvPr/>
          </p:nvSpPr>
          <p:spPr>
            <a:xfrm>
              <a:off x="4192863" y="1002150"/>
              <a:ext cx="3679200" cy="31392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 txBox="1"/>
            <p:nvPr/>
          </p:nvSpPr>
          <p:spPr>
            <a:xfrm>
              <a:off x="5495575" y="2269951"/>
              <a:ext cx="20214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Generate Robust Portfolios using BRIC dataset</a:t>
              </a:r>
              <a:endParaRPr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3454742" y="1853909"/>
            <a:ext cx="1544985" cy="1447485"/>
            <a:chOff x="3216519" y="1002150"/>
            <a:chExt cx="1944600" cy="1569600"/>
          </a:xfrm>
        </p:grpSpPr>
        <p:sp>
          <p:nvSpPr>
            <p:cNvPr id="172" name="Google Shape;172;p22"/>
            <p:cNvSpPr/>
            <p:nvPr/>
          </p:nvSpPr>
          <p:spPr>
            <a:xfrm flipH="1">
              <a:off x="3216519" y="10021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 txBox="1"/>
            <p:nvPr/>
          </p:nvSpPr>
          <p:spPr>
            <a:xfrm>
              <a:off x="3462988" y="155060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Asymmetric Dependence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4" name="Google Shape;174;p22"/>
          <p:cNvGrpSpPr/>
          <p:nvPr/>
        </p:nvGrpSpPr>
        <p:grpSpPr>
          <a:xfrm>
            <a:off x="1913545" y="1853909"/>
            <a:ext cx="1544985" cy="1447485"/>
            <a:chOff x="1271925" y="1002150"/>
            <a:chExt cx="1944600" cy="1569600"/>
          </a:xfrm>
        </p:grpSpPr>
        <p:sp>
          <p:nvSpPr>
            <p:cNvPr id="175" name="Google Shape;175;p22"/>
            <p:cNvSpPr/>
            <p:nvPr/>
          </p:nvSpPr>
          <p:spPr>
            <a:xfrm rot="10800000">
              <a:off x="1271925" y="10021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1518368" y="1555181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Volatility Clustering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" name="Google Shape;177;p22"/>
          <p:cNvGrpSpPr/>
          <p:nvPr/>
        </p:nvGrpSpPr>
        <p:grpSpPr>
          <a:xfrm>
            <a:off x="1913545" y="3298100"/>
            <a:ext cx="1544985" cy="1447485"/>
            <a:chOff x="1271925" y="2571750"/>
            <a:chExt cx="1944600" cy="1569600"/>
          </a:xfrm>
        </p:grpSpPr>
        <p:sp>
          <p:nvSpPr>
            <p:cNvPr id="178" name="Google Shape;178;p22"/>
            <p:cNvSpPr/>
            <p:nvPr/>
          </p:nvSpPr>
          <p:spPr>
            <a:xfrm flipH="1">
              <a:off x="1271925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 txBox="1"/>
            <p:nvPr/>
          </p:nvSpPr>
          <p:spPr>
            <a:xfrm>
              <a:off x="1597285" y="3126584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Heavy Tails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0" name="Google Shape;180;p22"/>
          <p:cNvGrpSpPr/>
          <p:nvPr/>
        </p:nvGrpSpPr>
        <p:grpSpPr>
          <a:xfrm>
            <a:off x="3454742" y="3298100"/>
            <a:ext cx="1544985" cy="1447485"/>
            <a:chOff x="3216519" y="2571750"/>
            <a:chExt cx="1944600" cy="1569600"/>
          </a:xfrm>
        </p:grpSpPr>
        <p:sp>
          <p:nvSpPr>
            <p:cNvPr id="181" name="Google Shape;181;p22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 txBox="1"/>
            <p:nvPr/>
          </p:nvSpPr>
          <p:spPr>
            <a:xfrm>
              <a:off x="3462988" y="3126584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Negative Skew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" name="Google Shape;183;p22"/>
          <p:cNvGrpSpPr/>
          <p:nvPr/>
        </p:nvGrpSpPr>
        <p:grpSpPr>
          <a:xfrm>
            <a:off x="3325415" y="3149084"/>
            <a:ext cx="265494" cy="308018"/>
            <a:chOff x="3157188" y="909150"/>
            <a:chExt cx="470400" cy="470400"/>
          </a:xfrm>
        </p:grpSpPr>
        <p:sp>
          <p:nvSpPr>
            <p:cNvPr id="184" name="Google Shape;184;p2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B5F2F4-7ECC-4A85-8B41-E1A8F89D7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75868" y="4734107"/>
            <a:ext cx="319287" cy="319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Dataset</a:t>
            </a:r>
            <a:endParaRPr sz="2200"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429675" y="1972500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Our data set encompass the period of 2015-2017 and is comprised of Brazilian (BVSP), Russian (MOEX), Indian (NIFTY), and Chinese (SSE) Indices. All our return series are daily.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main aim behind considering the BRIC nations for this study is to analyse the characteristics of volatility clustering for the emerging markets.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In the last few years, Brazil, Russia, China, and India have shown consistent return thus including those countries for this study is relevant and suitable.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E28FE6-D486-4F21-A82C-0F1FB4660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57511" y="4557611"/>
            <a:ext cx="428978" cy="428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Research Plan</a:t>
            </a:r>
            <a:endParaRPr sz="2200"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/>
          <p:nvPr/>
        </p:nvSpPr>
        <p:spPr>
          <a:xfrm rot="-711236">
            <a:off x="6465750" y="3433301"/>
            <a:ext cx="1350909" cy="57662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"/>
          <p:cNvSpPr/>
          <p:nvPr/>
        </p:nvSpPr>
        <p:spPr>
          <a:xfrm rot="711236" flipH="1">
            <a:off x="5181012" y="3433301"/>
            <a:ext cx="1350909" cy="57662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24"/>
          <p:cNvGrpSpPr/>
          <p:nvPr/>
        </p:nvGrpSpPr>
        <p:grpSpPr>
          <a:xfrm>
            <a:off x="5586175" y="3489344"/>
            <a:ext cx="1712700" cy="1230715"/>
            <a:chOff x="5796625" y="2541798"/>
            <a:chExt cx="1712700" cy="1230715"/>
          </a:xfrm>
        </p:grpSpPr>
        <p:sp>
          <p:nvSpPr>
            <p:cNvPr id="202" name="Google Shape;202;p24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BACKTEST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Backtest each model and show performance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4"/>
          <p:cNvSpPr/>
          <p:nvPr/>
        </p:nvSpPr>
        <p:spPr>
          <a:xfrm rot="-711236">
            <a:off x="3899938" y="3433301"/>
            <a:ext cx="1350909" cy="57662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24"/>
          <p:cNvGrpSpPr/>
          <p:nvPr/>
        </p:nvGrpSpPr>
        <p:grpSpPr>
          <a:xfrm>
            <a:off x="4333100" y="2188172"/>
            <a:ext cx="1712700" cy="1246754"/>
            <a:chOff x="4409300" y="1219942"/>
            <a:chExt cx="1712700" cy="1246754"/>
          </a:xfrm>
        </p:grpSpPr>
        <p:sp>
          <p:nvSpPr>
            <p:cNvPr id="209" name="Google Shape;209;p24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VAR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Calculate CVaR and VaR models for each approaches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sp>
        <p:nvSpPr>
          <p:cNvPr id="214" name="Google Shape;214;p24"/>
          <p:cNvSpPr/>
          <p:nvPr/>
        </p:nvSpPr>
        <p:spPr>
          <a:xfrm rot="711236" flipH="1">
            <a:off x="2608258" y="3433301"/>
            <a:ext cx="1350909" cy="57662"/>
          </a:xfrm>
          <a:prstGeom prst="roundRect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24"/>
          <p:cNvGrpSpPr/>
          <p:nvPr/>
        </p:nvGrpSpPr>
        <p:grpSpPr>
          <a:xfrm>
            <a:off x="3076688" y="3489344"/>
            <a:ext cx="1712700" cy="1230715"/>
            <a:chOff x="3021975" y="2541798"/>
            <a:chExt cx="1712700" cy="1230715"/>
          </a:xfrm>
        </p:grpSpPr>
        <p:sp>
          <p:nvSpPr>
            <p:cNvPr id="216" name="Google Shape;216;p24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GSEV</a:t>
              </a:r>
              <a:endParaRPr sz="8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01C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the GSEV Model to accommodate for the stylised facts of Financial Data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24"/>
          <p:cNvSpPr/>
          <p:nvPr/>
        </p:nvSpPr>
        <p:spPr>
          <a:xfrm rot="-711236">
            <a:off x="1334133" y="3433301"/>
            <a:ext cx="1350909" cy="57662"/>
          </a:xfrm>
          <a:prstGeom prst="roundRect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24"/>
          <p:cNvGrpSpPr/>
          <p:nvPr/>
        </p:nvGrpSpPr>
        <p:grpSpPr>
          <a:xfrm>
            <a:off x="1789875" y="2188172"/>
            <a:ext cx="1712700" cy="1246754"/>
            <a:chOff x="1637475" y="1219942"/>
            <a:chExt cx="1712700" cy="1246754"/>
          </a:xfrm>
        </p:grpSpPr>
        <p:sp>
          <p:nvSpPr>
            <p:cNvPr id="223" name="Google Shape;223;p24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8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Collect Dataset for BRIC Equity Indices from 2015-2017.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01C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A763A9-9A56-430B-87DA-8941F8F50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9985" y="4773585"/>
            <a:ext cx="333934" cy="333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729450" y="1367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Research Methodology : GSEV</a:t>
            </a:r>
            <a:endParaRPr sz="2200"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/>
          <p:nvPr/>
        </p:nvSpPr>
        <p:spPr>
          <a:xfrm>
            <a:off x="2164963" y="2704088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25"/>
          <p:cNvGrpSpPr/>
          <p:nvPr/>
        </p:nvGrpSpPr>
        <p:grpSpPr>
          <a:xfrm>
            <a:off x="571536" y="2413125"/>
            <a:ext cx="1755000" cy="1897977"/>
            <a:chOff x="571536" y="1957150"/>
            <a:chExt cx="1755000" cy="1897977"/>
          </a:xfrm>
        </p:grpSpPr>
        <p:sp>
          <p:nvSpPr>
            <p:cNvPr id="236" name="Google Shape;236;p25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25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25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AR(1)-EGARCH(1,1)</a:t>
              </a:r>
              <a:endParaRPr sz="1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25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Obtain parameter estimates, conditional variances, and residuals</a:t>
              </a:r>
              <a:endParaRPr sz="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0" name="Google Shape;240;p25"/>
          <p:cNvGrpSpPr/>
          <p:nvPr/>
        </p:nvGrpSpPr>
        <p:grpSpPr>
          <a:xfrm>
            <a:off x="2699423" y="2413125"/>
            <a:ext cx="1709103" cy="1897977"/>
            <a:chOff x="2699423" y="1957150"/>
            <a:chExt cx="1709103" cy="1897977"/>
          </a:xfrm>
        </p:grpSpPr>
        <p:sp>
          <p:nvSpPr>
            <p:cNvPr id="241" name="Google Shape;241;p25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Standardised Residuals</a:t>
              </a:r>
              <a:endParaRPr sz="1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3" name="Google Shape;243;p25"/>
                <p:cNvSpPr txBox="1"/>
                <p:nvPr/>
              </p:nvSpPr>
              <p:spPr>
                <a:xfrm>
                  <a:off x="2699423" y="3117727"/>
                  <a:ext cx="1709100" cy="7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-IN" sz="800" dirty="0">
                      <a:solidFill>
                        <a:schemeClr val="tx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Calculate the standardised residuals</a:t>
                  </a:r>
                  <a14:m>
                    <m:oMath xmlns:m="http://schemas.openxmlformats.org/officeDocument/2006/math">
                      <m:r>
                        <a:rPr lang="en-IN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, </m:t>
                      </m:r>
                      <m:sSub>
                        <m:sSubPr>
                          <m:ctrlPr>
                            <a:rPr lang="ar-AE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ar-AE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𝜖</m:t>
                          </m:r>
                        </m:e>
                        <m:sub>
                          <m:r>
                            <a:rPr lang="ar-AE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  <m:r>
                            <a:rPr lang="ar-AE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,</m:t>
                          </m:r>
                          <m:r>
                            <a:rPr lang="ar-AE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sub>
                      </m:sSub>
                      <m:r>
                        <a:rPr lang="ar-AE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ar-AE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ar-AE" sz="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ar-AE" sz="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  <m:r>
                                <a:rPr lang="ar-AE" sz="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,</m:t>
                              </m:r>
                              <m:r>
                                <a:rPr lang="ar-AE" sz="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ar-AE" sz="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  <m:r>
                                <a:rPr lang="ar-AE" sz="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,</m:t>
                              </m:r>
                              <m:r>
                                <a:rPr lang="ar-AE" sz="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ar-AE" sz="800" i="1" dirty="0" smtClean="0">
                          <a:solidFill>
                            <a:srgbClr val="A72A1E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.</m:t>
                      </m:r>
                    </m:oMath>
                  </a14:m>
                  <a:endParaRPr lang="ar-AE" sz="800" dirty="0">
                    <a:solidFill>
                      <a:srgbClr val="A72A1E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>
            <p:sp>
              <p:nvSpPr>
                <p:cNvPr id="243" name="Google Shape;243;p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423" y="3117727"/>
                  <a:ext cx="1709100" cy="737400"/>
                </a:xfrm>
                <a:prstGeom prst="rect">
                  <a:avLst/>
                </a:prstGeom>
                <a:blipFill>
                  <a:blip r:embed="rId6"/>
                  <a:stretch>
                    <a:fillRect t="-2479" b="-82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4" name="Google Shape;244;p25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5" name="Google Shape;245;p25"/>
          <p:cNvGrpSpPr/>
          <p:nvPr/>
        </p:nvGrpSpPr>
        <p:grpSpPr>
          <a:xfrm>
            <a:off x="4781408" y="2413125"/>
            <a:ext cx="1709106" cy="1897975"/>
            <a:chOff x="4781408" y="1957150"/>
            <a:chExt cx="1709106" cy="1897975"/>
          </a:xfrm>
        </p:grpSpPr>
        <p:sp>
          <p:nvSpPr>
            <p:cNvPr id="246" name="Google Shape;246;p25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Univariate NCT</a:t>
              </a:r>
              <a:endParaRPr sz="1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8" name="Google Shape;248;p25"/>
                <p:cNvSpPr txBox="1"/>
                <p:nvPr/>
              </p:nvSpPr>
              <p:spPr>
                <a:xfrm>
                  <a:off x="4781408" y="3117725"/>
                  <a:ext cx="1709100" cy="7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-IN" sz="800" dirty="0">
                      <a:solidFill>
                        <a:schemeClr val="tx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Fit the univariate distributions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ar-AE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ar-AE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𝜖</m:t>
                          </m:r>
                        </m:e>
                        <m:sub>
                          <m:r>
                            <a:rPr lang="ar-AE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  <m:r>
                            <a:rPr lang="ar-AE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,</m:t>
                          </m:r>
                          <m:r>
                            <a:rPr lang="ar-AE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sub>
                      </m:sSub>
                      <m:r>
                        <a:rPr lang="ar-AE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.</m:t>
                      </m:r>
                    </m:oMath>
                  </a14:m>
                  <a:endParaRPr lang="ar-AE" sz="8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>
            <p:sp>
              <p:nvSpPr>
                <p:cNvPr id="248" name="Google Shape;248;p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1408" y="3117725"/>
                  <a:ext cx="1709100" cy="737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Google Shape;249;p25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5" name="Google Shape;255;p25"/>
          <p:cNvSpPr/>
          <p:nvPr/>
        </p:nvSpPr>
        <p:spPr>
          <a:xfrm>
            <a:off x="4337175" y="2704088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6419150" y="2704088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245;p25">
            <a:extLst>
              <a:ext uri="{FF2B5EF4-FFF2-40B4-BE49-F238E27FC236}">
                <a16:creationId xmlns:a16="http://schemas.microsoft.com/office/drawing/2014/main" id="{18241481-E611-4238-9F07-C94CF3491B6C}"/>
              </a:ext>
            </a:extLst>
          </p:cNvPr>
          <p:cNvGrpSpPr/>
          <p:nvPr/>
        </p:nvGrpSpPr>
        <p:grpSpPr>
          <a:xfrm>
            <a:off x="6863358" y="2413125"/>
            <a:ext cx="1709106" cy="1897975"/>
            <a:chOff x="4781408" y="1957150"/>
            <a:chExt cx="1709106" cy="1897975"/>
          </a:xfrm>
        </p:grpSpPr>
        <p:sp>
          <p:nvSpPr>
            <p:cNvPr id="38" name="Google Shape;246;p25">
              <a:extLst>
                <a:ext uri="{FF2B5EF4-FFF2-40B4-BE49-F238E27FC236}">
                  <a16:creationId xmlns:a16="http://schemas.microsoft.com/office/drawing/2014/main" id="{17D016A7-DFA9-47AB-9B33-2C1C40A3FA16}"/>
                </a:ext>
              </a:extLst>
            </p:cNvPr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7;p25">
              <a:extLst>
                <a:ext uri="{FF2B5EF4-FFF2-40B4-BE49-F238E27FC236}">
                  <a16:creationId xmlns:a16="http://schemas.microsoft.com/office/drawing/2014/main" id="{63524601-DE58-404B-A064-055AE2A022C7}"/>
                </a:ext>
              </a:extLst>
            </p:cNvPr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Skewed-T</a:t>
              </a:r>
            </a:p>
          </p:txBody>
        </p:sp>
        <p:sp>
          <p:nvSpPr>
            <p:cNvPr id="40" name="Google Shape;248;p25">
              <a:extLst>
                <a:ext uri="{FF2B5EF4-FFF2-40B4-BE49-F238E27FC236}">
                  <a16:creationId xmlns:a16="http://schemas.microsoft.com/office/drawing/2014/main" id="{B2C58703-4DF1-4000-BD4B-97AD9FB7DB53}"/>
                </a:ext>
              </a:extLst>
            </p:cNvPr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Fit univariate skewed-t distributions to each vector of residuals from step 2 by MLE</a:t>
              </a:r>
            </a:p>
          </p:txBody>
        </p:sp>
        <p:sp>
          <p:nvSpPr>
            <p:cNvPr id="41" name="Google Shape;249;p25">
              <a:extLst>
                <a:ext uri="{FF2B5EF4-FFF2-40B4-BE49-F238E27FC236}">
                  <a16:creationId xmlns:a16="http://schemas.microsoft.com/office/drawing/2014/main" id="{46809D2E-454D-41EE-9271-9A263C7871A0}"/>
                </a:ext>
              </a:extLst>
            </p:cNvPr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CD3460-29C1-4879-9885-2A6105C21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08523" y="4367944"/>
            <a:ext cx="372600" cy="37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729450" y="1367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Research Methodology : GSEV (continued)</a:t>
            </a:r>
            <a:endParaRPr sz="2200" dirty="0"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/>
          <p:nvPr/>
        </p:nvSpPr>
        <p:spPr>
          <a:xfrm>
            <a:off x="2164963" y="2704088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25"/>
          <p:cNvGrpSpPr/>
          <p:nvPr/>
        </p:nvGrpSpPr>
        <p:grpSpPr>
          <a:xfrm>
            <a:off x="457333" y="2413125"/>
            <a:ext cx="1983405" cy="1910763"/>
            <a:chOff x="457333" y="1957150"/>
            <a:chExt cx="1983405" cy="1910763"/>
          </a:xfrm>
        </p:grpSpPr>
        <p:sp>
          <p:nvSpPr>
            <p:cNvPr id="236" name="Google Shape;236;p25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25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</a:p>
          </p:txBody>
        </p:sp>
        <p:sp>
          <p:nvSpPr>
            <p:cNvPr id="238" name="Google Shape;238;p25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Covariance Matrix</a:t>
              </a:r>
              <a:endParaRPr sz="1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9" name="Google Shape;239;p25"/>
                <p:cNvSpPr txBox="1"/>
                <p:nvPr/>
              </p:nvSpPr>
              <p:spPr>
                <a:xfrm>
                  <a:off x="457333" y="3130513"/>
                  <a:ext cx="1983405" cy="7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sz="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IN" sz="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IN" sz="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IN" sz="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IN" sz="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sz="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𝑐𝑜𝑣</m:t>
                            </m:r>
                            <m:d>
                              <m:dPr>
                                <m:ctrlPr>
                                  <a:rPr lang="en-IN" sz="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IN" sz="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IN" sz="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IN" sz="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𝜐</m:t>
                                        </m:r>
                                      </m:e>
                                      <m:sup>
                                        <m:r>
                                          <a:rPr lang="en-IN" sz="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𝜐</m:t>
                                        </m:r>
                                        <m:r>
                                          <a:rPr lang="en-IN" sz="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N" sz="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oMath>
                    </m:oMathPara>
                  </a14:m>
                  <a:endParaRPr sz="8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>
            <p:sp>
              <p:nvSpPr>
                <p:cNvPr id="239" name="Google Shape;239;p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3" y="3130513"/>
                  <a:ext cx="1983405" cy="737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0" name="Google Shape;240;p25"/>
          <p:cNvGrpSpPr/>
          <p:nvPr/>
        </p:nvGrpSpPr>
        <p:grpSpPr>
          <a:xfrm>
            <a:off x="2699423" y="2413125"/>
            <a:ext cx="1709102" cy="1897977"/>
            <a:chOff x="2699423" y="1957150"/>
            <a:chExt cx="1709102" cy="1897977"/>
          </a:xfrm>
        </p:grpSpPr>
        <p:sp>
          <p:nvSpPr>
            <p:cNvPr id="241" name="Google Shape;241;p25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Z</a:t>
              </a:r>
            </a:p>
          </p:txBody>
        </p:sp>
        <p:sp>
          <p:nvSpPr>
            <p:cNvPr id="243" name="Google Shape;243;p25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</a:pPr>
              <a:r>
                <a:rPr lang="en-US" sz="8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Draw N independent d-dimensional vectors from the multivariate Gaussian distribution defined by N(0, </a:t>
              </a:r>
              <a:r>
                <a:rPr lang="en-US" sz="800" dirty="0" err="1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cov</a:t>
              </a:r>
              <a:r>
                <a:rPr lang="en-US" sz="8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</a:p>
          </p:txBody>
        </p:sp>
        <p:sp>
          <p:nvSpPr>
            <p:cNvPr id="244" name="Google Shape;244;p25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5" name="Google Shape;245;p25"/>
          <p:cNvGrpSpPr/>
          <p:nvPr/>
        </p:nvGrpSpPr>
        <p:grpSpPr>
          <a:xfrm>
            <a:off x="4724308" y="2413125"/>
            <a:ext cx="1823300" cy="1910828"/>
            <a:chOff x="4724308" y="1957150"/>
            <a:chExt cx="1823300" cy="1910828"/>
          </a:xfrm>
        </p:grpSpPr>
        <p:sp>
          <p:nvSpPr>
            <p:cNvPr id="246" name="Google Shape;246;p25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endParaRPr sz="1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25"/>
            <p:cNvSpPr txBox="1"/>
            <p:nvPr/>
          </p:nvSpPr>
          <p:spPr>
            <a:xfrm>
              <a:off x="4724308" y="3130578"/>
              <a:ext cx="1823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</a:pPr>
              <a:r>
                <a:rPr lang="en-US" sz="8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Draw N independent random numbers from the inverse gamma distribution defined by IG(v/2, v/2)</a:t>
              </a:r>
            </a:p>
          </p:txBody>
        </p:sp>
        <p:sp>
          <p:nvSpPr>
            <p:cNvPr id="249" name="Google Shape;249;p25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5" name="Google Shape;255;p25"/>
          <p:cNvSpPr/>
          <p:nvPr/>
        </p:nvSpPr>
        <p:spPr>
          <a:xfrm>
            <a:off x="4337175" y="2704088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6419150" y="2704088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45;p25">
            <a:extLst>
              <a:ext uri="{FF2B5EF4-FFF2-40B4-BE49-F238E27FC236}">
                <a16:creationId xmlns:a16="http://schemas.microsoft.com/office/drawing/2014/main" id="{52D52205-D023-4FA3-965E-00B99A894FD3}"/>
              </a:ext>
            </a:extLst>
          </p:cNvPr>
          <p:cNvGrpSpPr/>
          <p:nvPr/>
        </p:nvGrpSpPr>
        <p:grpSpPr>
          <a:xfrm>
            <a:off x="6979037" y="2384686"/>
            <a:ext cx="1823300" cy="1910828"/>
            <a:chOff x="4724308" y="1957150"/>
            <a:chExt cx="1823300" cy="1910828"/>
          </a:xfrm>
        </p:grpSpPr>
        <p:sp>
          <p:nvSpPr>
            <p:cNvPr id="30" name="Google Shape;246;p25">
              <a:extLst>
                <a:ext uri="{FF2B5EF4-FFF2-40B4-BE49-F238E27FC236}">
                  <a16:creationId xmlns:a16="http://schemas.microsoft.com/office/drawing/2014/main" id="{A031E879-1F60-4B11-A698-0490B1ED5B37}"/>
                </a:ext>
              </a:extLst>
            </p:cNvPr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7;p25">
              <a:extLst>
                <a:ext uri="{FF2B5EF4-FFF2-40B4-BE49-F238E27FC236}">
                  <a16:creationId xmlns:a16="http://schemas.microsoft.com/office/drawing/2014/main" id="{452AF6A4-5ECA-44A8-B1F1-AE8E96AD97ED}"/>
                </a:ext>
              </a:extLst>
            </p:cNvPr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X</a:t>
              </a:r>
            </a:p>
          </p:txBody>
        </p:sp>
        <p:sp>
          <p:nvSpPr>
            <p:cNvPr id="32" name="Google Shape;248;p25">
              <a:extLst>
                <a:ext uri="{FF2B5EF4-FFF2-40B4-BE49-F238E27FC236}">
                  <a16:creationId xmlns:a16="http://schemas.microsoft.com/office/drawing/2014/main" id="{71418E33-45AD-4A23-9E5A-16E674C233F3}"/>
                </a:ext>
              </a:extLst>
            </p:cNvPr>
            <p:cNvSpPr txBox="1"/>
            <p:nvPr/>
          </p:nvSpPr>
          <p:spPr>
            <a:xfrm>
              <a:off x="4724308" y="3130578"/>
              <a:ext cx="1823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</a:pPr>
              <a:r>
                <a:rPr lang="en-US" sz="8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Substitute Z and W into the to yield multivariate skewed t variables</a:t>
              </a:r>
            </a:p>
          </p:txBody>
        </p:sp>
        <p:sp>
          <p:nvSpPr>
            <p:cNvPr id="33" name="Google Shape;249;p25">
              <a:extLst>
                <a:ext uri="{FF2B5EF4-FFF2-40B4-BE49-F238E27FC236}">
                  <a16:creationId xmlns:a16="http://schemas.microsoft.com/office/drawing/2014/main" id="{3ED16EA4-D677-4293-84AF-FD9DAD24059E}"/>
                </a:ext>
              </a:extLst>
            </p:cNvPr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3F7BDB-324F-4C77-B285-FABD0DBA2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4170" y="4515140"/>
            <a:ext cx="357802" cy="3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4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>
            <a:spLocks noGrp="1"/>
          </p:cNvSpPr>
          <p:nvPr>
            <p:ph type="title"/>
          </p:nvPr>
        </p:nvSpPr>
        <p:spPr>
          <a:xfrm>
            <a:off x="729450" y="1367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Research Methodology : GSEV (continued)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pic>
        <p:nvPicPr>
          <p:cNvPr id="291" name="Google Shape;29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/>
          <p:nvPr/>
        </p:nvSpPr>
        <p:spPr>
          <a:xfrm>
            <a:off x="2164963" y="2704088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7"/>
          <p:cNvGrpSpPr/>
          <p:nvPr/>
        </p:nvGrpSpPr>
        <p:grpSpPr>
          <a:xfrm>
            <a:off x="571536" y="2413125"/>
            <a:ext cx="1755000" cy="1897977"/>
            <a:chOff x="571536" y="1957150"/>
            <a:chExt cx="1755000" cy="1897977"/>
          </a:xfrm>
        </p:grpSpPr>
        <p:sp>
          <p:nvSpPr>
            <p:cNvPr id="294" name="Google Shape;294;p2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09</a:t>
              </a:r>
              <a:endParaRPr sz="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7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Cumulative Distribution</a:t>
              </a:r>
              <a:endParaRPr sz="1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27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Approximate the cumulative distribution functions for the univariate marginals by numerical integration</a:t>
              </a:r>
              <a:endParaRPr sz="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" name="Google Shape;298;p27"/>
          <p:cNvGrpSpPr/>
          <p:nvPr/>
        </p:nvGrpSpPr>
        <p:grpSpPr>
          <a:xfrm>
            <a:off x="2699423" y="2413125"/>
            <a:ext cx="1709102" cy="1897977"/>
            <a:chOff x="2699423" y="1957150"/>
            <a:chExt cx="1709102" cy="1897977"/>
          </a:xfrm>
        </p:grpSpPr>
        <p:sp>
          <p:nvSpPr>
            <p:cNvPr id="299" name="Google Shape;299;p2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Transform</a:t>
              </a:r>
              <a:r>
                <a:rPr lang="en" sz="1000" b="1" dirty="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X</a:t>
              </a:r>
              <a:endParaRPr sz="1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27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Based on Step 8, into uniformly distributed variables using the univariate cumulative distribution functions</a:t>
              </a:r>
              <a:endParaRPr sz="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" name="Google Shape;302;p27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3" name="Google Shape;303;p27"/>
          <p:cNvGrpSpPr/>
          <p:nvPr/>
        </p:nvGrpSpPr>
        <p:grpSpPr>
          <a:xfrm>
            <a:off x="4781408" y="2413125"/>
            <a:ext cx="1709106" cy="1897975"/>
            <a:chOff x="4781408" y="1957150"/>
            <a:chExt cx="1709106" cy="1897975"/>
          </a:xfrm>
        </p:grpSpPr>
        <p:sp>
          <p:nvSpPr>
            <p:cNvPr id="304" name="Google Shape;304;p2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Innovations</a:t>
              </a:r>
              <a:endParaRPr sz="1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06;p27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Convert Usk to innovations, Isk, using the inverse cumulative distribution functions for the univariate piecewise distributions developed in Step 3.</a:t>
              </a:r>
              <a:endParaRPr sz="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7" name="Google Shape;307;p27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8" name="Google Shape;308;p27"/>
          <p:cNvGrpSpPr/>
          <p:nvPr/>
        </p:nvGrpSpPr>
        <p:grpSpPr>
          <a:xfrm>
            <a:off x="6863386" y="2413125"/>
            <a:ext cx="1709102" cy="1897977"/>
            <a:chOff x="6863386" y="1957150"/>
            <a:chExt cx="1709102" cy="1897977"/>
          </a:xfrm>
        </p:grpSpPr>
        <p:sp>
          <p:nvSpPr>
            <p:cNvPr id="309" name="Google Shape;309;p27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7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Simulate</a:t>
              </a:r>
              <a:endParaRPr sz="1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27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From an AR (1)-EGARCH (1,1) model for each asset i using innovations, I, and parameters θiE.</a:t>
              </a:r>
              <a:endParaRPr sz="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2" name="Google Shape;312;p27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3" name="Google Shape;313;p27"/>
          <p:cNvSpPr/>
          <p:nvPr/>
        </p:nvSpPr>
        <p:spPr>
          <a:xfrm>
            <a:off x="4337175" y="2704088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6419150" y="2704088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3851AB-07C2-4233-A6C9-8869119E33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63885" y="4492318"/>
            <a:ext cx="340880" cy="34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Empirical Results</a:t>
            </a:r>
            <a:endParaRPr sz="2200"/>
          </a:p>
        </p:txBody>
      </p:sp>
      <p:pic>
        <p:nvPicPr>
          <p:cNvPr id="320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384600" y="1992500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4629" y="1853850"/>
            <a:ext cx="5778349" cy="25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E29DF3-D930-4BA6-B299-3B0BC602F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54966" y="4659406"/>
            <a:ext cx="349728" cy="349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Empirical Results (continued)</a:t>
            </a:r>
            <a:endParaRPr sz="2200"/>
          </a:p>
        </p:txBody>
      </p:sp>
      <p:pic>
        <p:nvPicPr>
          <p:cNvPr id="328" name="Google Shape;32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352025" y="1992500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68325" y="1874013"/>
            <a:ext cx="4807349" cy="13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01237" y="3269500"/>
            <a:ext cx="3141518" cy="13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F4048D-ED64-449E-B6F1-48FDA4DE9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58718" y="3725994"/>
            <a:ext cx="456325" cy="45632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D87059-47B5-4A8F-9145-92BFC6C5C96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82080" y="2381250"/>
            <a:ext cx="456325" cy="45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Empirical Results (continued)</a:t>
            </a:r>
            <a:endParaRPr sz="2200"/>
          </a:p>
        </p:txBody>
      </p:sp>
      <p:pic>
        <p:nvPicPr>
          <p:cNvPr id="337" name="Google Shape;3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 txBox="1"/>
          <p:nvPr/>
        </p:nvSpPr>
        <p:spPr>
          <a:xfrm>
            <a:off x="427200" y="1853850"/>
            <a:ext cx="8289600" cy="291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Simulated Data From GSEV 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6450" y="2361575"/>
            <a:ext cx="6011100" cy="24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B91BCB-E3C8-4BC8-8F0B-0FD5F4B85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6850" y="3309937"/>
            <a:ext cx="388004" cy="388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Empirical Results (continued)</a:t>
            </a:r>
            <a:endParaRPr sz="2200"/>
          </a:p>
        </p:txBody>
      </p:sp>
      <p:pic>
        <p:nvPicPr>
          <p:cNvPr id="345" name="Google Shape;3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1"/>
          <p:cNvSpPr txBox="1"/>
          <p:nvPr/>
        </p:nvSpPr>
        <p:spPr>
          <a:xfrm>
            <a:off x="427200" y="1966425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Model Performance - Graphical Representation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31"/>
          <p:cNvPicPr preferRelativeResize="0"/>
          <p:nvPr/>
        </p:nvPicPr>
        <p:blipFill rotWithShape="1">
          <a:blip r:embed="rId6">
            <a:alphaModFix/>
          </a:blip>
          <a:srcRect l="8948" t="6403" r="9104" b="7061"/>
          <a:stretch/>
        </p:blipFill>
        <p:spPr>
          <a:xfrm>
            <a:off x="0" y="2410650"/>
            <a:ext cx="4577326" cy="22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1"/>
          <p:cNvPicPr preferRelativeResize="0"/>
          <p:nvPr/>
        </p:nvPicPr>
        <p:blipFill rotWithShape="1">
          <a:blip r:embed="rId7">
            <a:alphaModFix/>
          </a:blip>
          <a:srcRect l="9262" t="7302" r="9343" b="7786"/>
          <a:stretch/>
        </p:blipFill>
        <p:spPr>
          <a:xfrm>
            <a:off x="4411825" y="2410650"/>
            <a:ext cx="4632863" cy="22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54142E-3757-411A-A16F-3AC6119A7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92904" y="1853850"/>
            <a:ext cx="358191" cy="358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Introduction</a:t>
            </a:r>
            <a:endParaRPr sz="2200"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429675" y="1972500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Financial data stray away from the idealised and ubiquitously used normal distribution.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True financial asset returns have fat tails compared to the normal distribution (leptokurtosis).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They have significantly more  negative values than positive values (negative skew).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Their volatilities tend to cluster and are not constants as primitive models suggest.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Through this implementation, we strive to address and accommodate these stylised facts.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B550A5-3DC0-4FBF-AAC3-C92A6CCB03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53689" y="4335478"/>
            <a:ext cx="436622" cy="436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Conclusions</a:t>
            </a:r>
            <a:endParaRPr sz="2200"/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/>
          <p:nvPr/>
        </p:nvSpPr>
        <p:spPr>
          <a:xfrm>
            <a:off x="427200" y="1966425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It is apparent that there exists significant autocorrelation and the absence of unit roots in data.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 The violations of out-of-sample CVaRs of the EW model are significantly higher than the target.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The GSEV approach, on the other hand, produces CVaRs that are similar to the target level producing the smallest risk forecast error.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Since the copula imposes a consistent dependency structure across asset pairs, the approach's output is likely to deteriorate as the number of assets and complexity grows.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7E46EC-337E-4849-A0B4-1B3ABF514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7492" y="4561517"/>
            <a:ext cx="409015" cy="409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Conclusions</a:t>
            </a:r>
            <a:endParaRPr sz="2200"/>
          </a:p>
        </p:txBody>
      </p:sp>
      <p:pic>
        <p:nvPicPr>
          <p:cNvPr id="361" name="Google Shape;36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3"/>
          <p:cNvSpPr txBox="1"/>
          <p:nvPr/>
        </p:nvSpPr>
        <p:spPr>
          <a:xfrm>
            <a:off x="427200" y="1966425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Conditional volatility approaches tend to be an important component of a sensible VaR estimation model since they reduce the proportion of consecutive breaches.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We conclude that the GSEV method outperforms mean–variance in our out-of-sample portfolio rebalancing study.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The GSEV approach has the potential to provide significant value addition while minimising risk.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Managers can use a conditional volatility model to quantify fat tail risk and optimise investment portfolios if asset return volatility is stochastic and clustered.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A16FA2-ADFD-47E5-8C89-DD20E4559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14464" y="4723420"/>
            <a:ext cx="310359" cy="310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Future Prospect</a:t>
            </a:r>
            <a:endParaRPr sz="2200"/>
          </a:p>
        </p:txBody>
      </p:sp>
      <p:pic>
        <p:nvPicPr>
          <p:cNvPr id="368" name="Google Shape;36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 txBox="1"/>
          <p:nvPr/>
        </p:nvSpPr>
        <p:spPr>
          <a:xfrm>
            <a:off x="427200" y="1966425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The GSEV approach produces more reliable VaR forecasts than the GGEV approach, which employs a symmetrical dependency structure, suggesting the significance of accounting for asymmetric dependence.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We believe that these findings are applicable to other risk control procedures, but we'll leave that to further study.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Finally, when calculating VaR and evaluating portfolio weights, investors should consider asymmetric dependency. More work is to be done to model these patterns rigorously.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3E401C-8AF6-4E5E-B72A-0331DCE65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0366" y="4727880"/>
            <a:ext cx="301439" cy="301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title"/>
          </p:nvPr>
        </p:nvSpPr>
        <p:spPr>
          <a:xfrm>
            <a:off x="766775" y="2571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</a:rPr>
              <a:t>Thank You</a:t>
            </a:r>
            <a:endParaRPr sz="2200">
              <a:solidFill>
                <a:srgbClr val="434343"/>
              </a:solidFill>
            </a:endParaRPr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918A2E-7EAD-4B4E-93E9-88FCCE95C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05545" y="4477334"/>
            <a:ext cx="332910" cy="332910"/>
          </a:xfrm>
          <a:prstGeom prst="rect">
            <a:avLst/>
          </a:prstGeom>
        </p:spPr>
      </p:pic>
      <p:pic>
        <p:nvPicPr>
          <p:cNvPr id="1026" name="Picture 2" descr="GitHub Logomark">
            <a:hlinkClick r:id="rId7"/>
            <a:extLst>
              <a:ext uri="{FF2B5EF4-FFF2-40B4-BE49-F238E27FC236}">
                <a16:creationId xmlns:a16="http://schemas.microsoft.com/office/drawing/2014/main" id="{3BA680C1-4758-4C3C-8184-93E0FFF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932" y="3382006"/>
            <a:ext cx="410135" cy="41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Introduction (continued)</a:t>
            </a:r>
            <a:endParaRPr sz="22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429675" y="1972500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Thus, the mean–variance model can lead to risk mismanagement and be harmful to investor health.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We look at  existing models and build on top of these in order to produce robust portfolios.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We have taken  the following approaches  to address the distributions’ deviation from normality.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Stochastic Volatility and Leverage Effect: AR(1) EGARCH (1, 1) Process.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Heavy Tails and Asymmetric Skew: Skewed-t Marginals.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Asymmetric Dependance : Skewed-t Copula.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0C9C71-3D41-4622-B77F-4DEC02DBE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06812" y="4606912"/>
            <a:ext cx="330375" cy="33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Research Background</a:t>
            </a:r>
            <a:endParaRPr sz="22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429675" y="1972500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This project is an implementation of the GSEV model created by Allen, Lizieri &amp; Satchell.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This study (Allen, D., Lizieri, C., &amp; Satchell, S. (2020)) was scaled to BRIC Equity Index data.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The BRIC Index returns from 2015 to 2017 was taken as the training data to train the models.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The daily returns were calculated from the prices of indices by taking their percentage differences.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BRIC data was used to analyse the characteristics of volatility clustering for the emerging markets.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347B4A-0F06-47C9-AC4D-8E77C8B8F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76148" y="4380397"/>
            <a:ext cx="391703" cy="391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Scope of the Project</a:t>
            </a:r>
            <a:endParaRPr sz="2200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429675" y="1972500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3254473" y="2257963"/>
            <a:ext cx="2599200" cy="1998900"/>
          </a:xfrm>
          <a:prstGeom prst="triangle">
            <a:avLst>
              <a:gd name="adj" fmla="val 50000"/>
            </a:avLst>
          </a:prstGeom>
          <a:solidFill>
            <a:srgbClr val="D686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3832634" y="3325243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GSEV</a:t>
            </a:r>
            <a:endParaRPr sz="1200">
              <a:solidFill>
                <a:srgbClr val="701C7F"/>
              </a:solidFill>
            </a:endParaRPr>
          </a:p>
        </p:txBody>
      </p:sp>
      <p:grpSp>
        <p:nvGrpSpPr>
          <p:cNvPr id="121" name="Google Shape;121;p17"/>
          <p:cNvGrpSpPr/>
          <p:nvPr/>
        </p:nvGrpSpPr>
        <p:grpSpPr>
          <a:xfrm>
            <a:off x="3681339" y="3954375"/>
            <a:ext cx="2449869" cy="789050"/>
            <a:chOff x="3698064" y="3159725"/>
            <a:chExt cx="2449869" cy="789050"/>
          </a:xfrm>
        </p:grpSpPr>
        <p:sp>
          <p:nvSpPr>
            <p:cNvPr id="122" name="Google Shape;122;p17"/>
            <p:cNvSpPr/>
            <p:nvPr/>
          </p:nvSpPr>
          <p:spPr>
            <a:xfrm rot="10800000">
              <a:off x="3698064" y="3575617"/>
              <a:ext cx="1740900" cy="12540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 txBox="1"/>
            <p:nvPr/>
          </p:nvSpPr>
          <p:spPr>
            <a:xfrm rot="587">
              <a:off x="3771600" y="3655825"/>
              <a:ext cx="17556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761E86"/>
                  </a:solidFill>
                  <a:latin typeface="Roboto"/>
                  <a:ea typeface="Roboto"/>
                  <a:cs typeface="Roboto"/>
                  <a:sym typeface="Roboto"/>
                </a:rPr>
                <a:t>Account for Heavy Tails and Skew</a:t>
              </a:r>
              <a:endParaRPr sz="800">
                <a:solidFill>
                  <a:srgbClr val="761E86"/>
                </a:solidFill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82733" y="3159725"/>
              <a:ext cx="565200" cy="5655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02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25" name="Google Shape;125;p17"/>
          <p:cNvGrpSpPr/>
          <p:nvPr/>
        </p:nvGrpSpPr>
        <p:grpSpPr>
          <a:xfrm>
            <a:off x="2955450" y="2145825"/>
            <a:ext cx="1349400" cy="2374050"/>
            <a:chOff x="2972175" y="1351175"/>
            <a:chExt cx="1349400" cy="2374050"/>
          </a:xfrm>
        </p:grpSpPr>
        <p:sp>
          <p:nvSpPr>
            <p:cNvPr id="126" name="Google Shape;126;p17"/>
            <p:cNvSpPr/>
            <p:nvPr/>
          </p:nvSpPr>
          <p:spPr>
            <a:xfrm rot="-3360517">
              <a:off x="2960437" y="2297046"/>
              <a:ext cx="1629676" cy="12531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 txBox="1"/>
            <p:nvPr/>
          </p:nvSpPr>
          <p:spPr>
            <a:xfrm rot="-3365185">
              <a:off x="2655105" y="2109723"/>
              <a:ext cx="1983540" cy="292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9225A5"/>
                  </a:solidFill>
                  <a:latin typeface="Roboto"/>
                  <a:ea typeface="Roboto"/>
                  <a:cs typeface="Roboto"/>
                  <a:sym typeface="Roboto"/>
                </a:rPr>
                <a:t>Account for Asymmetric Dependence</a:t>
              </a:r>
              <a:endParaRPr sz="800">
                <a:solidFill>
                  <a:srgbClr val="9225A5"/>
                </a:solidFill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3058183" y="3159725"/>
              <a:ext cx="565200" cy="5655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03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29" name="Google Shape;129;p17"/>
          <p:cNvGrpSpPr/>
          <p:nvPr/>
        </p:nvGrpSpPr>
        <p:grpSpPr>
          <a:xfrm>
            <a:off x="4271983" y="1992750"/>
            <a:ext cx="1767434" cy="1861998"/>
            <a:chOff x="4288708" y="1198100"/>
            <a:chExt cx="1767434" cy="1861998"/>
          </a:xfrm>
        </p:grpSpPr>
        <p:sp>
          <p:nvSpPr>
            <p:cNvPr id="130" name="Google Shape;130;p17"/>
            <p:cNvSpPr/>
            <p:nvPr/>
          </p:nvSpPr>
          <p:spPr>
            <a:xfrm rot="3420919">
              <a:off x="4575050" y="2300047"/>
              <a:ext cx="1581515" cy="125402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551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4288708" y="1198100"/>
              <a:ext cx="565200" cy="5655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01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 rot="3420634">
              <a:off x="4640653" y="2101762"/>
              <a:ext cx="1673878" cy="29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551561"/>
                  </a:solidFill>
                  <a:latin typeface="Roboto"/>
                  <a:ea typeface="Roboto"/>
                  <a:cs typeface="Roboto"/>
                  <a:sym typeface="Roboto"/>
                </a:rPr>
                <a:t>Account for Volatility Clustering</a:t>
              </a:r>
              <a:endParaRPr sz="800">
                <a:solidFill>
                  <a:srgbClr val="551561"/>
                </a:solidFill>
              </a:endParaRPr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6C487E-24DE-445F-953A-D97FCDD0E4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759" y="4769870"/>
            <a:ext cx="328058" cy="328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Literature Survey</a:t>
            </a:r>
            <a:endParaRPr sz="2200"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429675" y="1972500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Aït-Sahalia, Y., Lo, A., 2000. Nonparametric risk management and implied risk aversion. J. Econometrics 94, 9–51.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VaR estimation methods have been heavily criticised, and has been argued to be incoherent as a risk indicator.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Furthermore, VaR ignores the fact that, depending on market conditions, the same dollar loss will result in dramatically different economic outcomes. 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D6CDBE-E8F4-414C-B764-4E1ADE390C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17151" y="4735901"/>
            <a:ext cx="309698" cy="309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Literature Survey (continued)</a:t>
            </a:r>
            <a:endParaRPr sz="220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429675" y="1972500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McAleer, M., Da Veiga, B., 2008. Single-index and portfolio models for forecasting value-at-risk thresholds. J. Forecasting 27, 217-23.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Models that take the stochastic models of volatility into consideration consistently outperform static models.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Models that incorporate non-Gaussian developments have also been shown to do better than pure parametric Gaussian models.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94850E-C1B1-4A56-B11D-42FBF4F5E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79030" y="4579130"/>
            <a:ext cx="385939" cy="385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Literature Survey (continued)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429675" y="1972500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Patton, A., 2004. On the out-of-sample importance of skewness and asymmetric dependence for asset allocation. J. Financ. Econ. 2, 130–168.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Using skewed-t marginals and a rotated Gumbel copula to account for asymmetry and skewness results in a slight increase in realised usefulness over the usual 1/N strategy.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Xiong, J.X., Idzorek, T.M., 2011. The impact of skewness and fat tails on the asset allocation decision. Financ. Anal. J. 67, 23–35.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Truncated Lévy-flight distribution for skew and fat-tails outperformed Markowitz slightly.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920AA6-0E97-44F7-AA4A-A42106508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19600" y="4380633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Literature Survey (continued)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4199" y="30600"/>
            <a:ext cx="370500" cy="4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429675" y="1972500"/>
            <a:ext cx="82896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Allen D, Lizeri C., Satchel S., (2020) A comparison of non-Gaussian VaR estimation and portfolio construction techniques, 58 J. Empir. Financ. 58, 356–368.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This study elucidates the GSEV model, an extension of GGEV with Skewed-t Copula.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The study proved that the proposed model was robust across eight datasets from 1980-2019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They data encompasses the 1987 stock market crash, the 1997 Asian financial crisis, the dot-com crash in 2000, and the 2007–8 financial crisis.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3E9A40-BB68-44D1-B761-E1872208BA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0275" y="4560375"/>
            <a:ext cx="423450" cy="42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1334</Words>
  <Application>Microsoft Office PowerPoint</Application>
  <PresentationFormat>On-screen Show (16:9)</PresentationFormat>
  <Paragraphs>170</Paragraphs>
  <Slides>23</Slides>
  <Notes>23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Roboto Medium</vt:lpstr>
      <vt:lpstr>Raleway</vt:lpstr>
      <vt:lpstr>Roboto</vt:lpstr>
      <vt:lpstr>Lato</vt:lpstr>
      <vt:lpstr>Cambria Math</vt:lpstr>
      <vt:lpstr>Streamline</vt:lpstr>
      <vt:lpstr>Portfolio Construction Using Non-Gaussian VaR Estimation and GSEV Approach  Bachelor Thesis Project II   </vt:lpstr>
      <vt:lpstr>Introduction</vt:lpstr>
      <vt:lpstr>Introduction (continued)</vt:lpstr>
      <vt:lpstr>Research Background</vt:lpstr>
      <vt:lpstr>Scope of the Project</vt:lpstr>
      <vt:lpstr>Literature Survey</vt:lpstr>
      <vt:lpstr>Literature Survey (continued)</vt:lpstr>
      <vt:lpstr>Literature Survey (continued) </vt:lpstr>
      <vt:lpstr>Literature Survey (continued) </vt:lpstr>
      <vt:lpstr>Research Objective</vt:lpstr>
      <vt:lpstr>Dataset</vt:lpstr>
      <vt:lpstr>Research Plan</vt:lpstr>
      <vt:lpstr>Research Methodology : GSEV</vt:lpstr>
      <vt:lpstr>Research Methodology : GSEV (continued)</vt:lpstr>
      <vt:lpstr>Research Methodology : GSEV (continued) </vt:lpstr>
      <vt:lpstr>Empirical Results</vt:lpstr>
      <vt:lpstr>Empirical Results (continued)</vt:lpstr>
      <vt:lpstr>Empirical Results (continued)</vt:lpstr>
      <vt:lpstr>Empirical Results (continued)</vt:lpstr>
      <vt:lpstr>Conclusions</vt:lpstr>
      <vt:lpstr>Conclusions</vt:lpstr>
      <vt:lpstr>Future Prospect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Construction Using Non-Gaussian VaR Estimation and GSEV Approach  Bachelor Thesis Project II   </dc:title>
  <cp:lastModifiedBy>Unnikrishnan Nambiar K</cp:lastModifiedBy>
  <cp:revision>13</cp:revision>
  <dcterms:modified xsi:type="dcterms:W3CDTF">2021-04-21T16:18:50Z</dcterms:modified>
</cp:coreProperties>
</file>